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42.png" ContentType="image/png"/>
  <Override PartName="/ppt/media/image40.png" ContentType="image/png"/>
  <Override PartName="/ppt/media/image38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34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32.jpeg" ContentType="image/jpeg"/>
  <Override PartName="/ppt/media/image23.wmf" ContentType="image/x-wmf"/>
  <Override PartName="/ppt/media/image8.wmf" ContentType="image/x-wmf"/>
  <Override PartName="/ppt/media/image1.wmf" ContentType="image/x-wmf"/>
  <Override PartName="/ppt/media/image6.wmf" ContentType="image/x-wmf"/>
  <Override PartName="/ppt/media/image21.wmf" ContentType="image/x-wmf"/>
  <Override PartName="/ppt/media/image2.wmf" ContentType="image/x-wmf"/>
  <Override PartName="/ppt/media/image7.wmf" ContentType="image/x-wmf"/>
  <Override PartName="/ppt/media/image22.wmf" ContentType="image/x-wmf"/>
  <Override PartName="/ppt/media/image39.png" ContentType="image/png"/>
  <Override PartName="/ppt/media/image4.png" ContentType="image/png"/>
  <Override PartName="/ppt/media/image11.wmf" ContentType="image/x-wmf"/>
  <Override PartName="/ppt/media/image12.wmf" ContentType="image/x-wmf"/>
  <Override PartName="/ppt/media/image13.wmf" ContentType="image/x-wmf"/>
  <Override PartName="/ppt/media/image33.jpeg" ContentType="image/jpeg"/>
  <Override PartName="/ppt/media/image14.png" ContentType="image/png"/>
  <Override PartName="/ppt/media/image15.png" ContentType="image/png"/>
  <Override PartName="/ppt/media/image30.png" ContentType="image/png"/>
  <Override PartName="/ppt/media/image16.wmf" ContentType="image/x-wmf"/>
  <Override PartName="/ppt/media/image41.jpeg" ContentType="image/jpeg"/>
  <Override PartName="/ppt/media/image31.png" ContentType="image/png"/>
  <Override PartName="/ppt/media/image17.wmf" ContentType="image/x-wmf"/>
  <Override PartName="/ppt/media/image18.wmf" ContentType="image/x-wmf"/>
  <Override PartName="/ppt/media/image3.wmf" ContentType="image/x-wmf"/>
  <Override PartName="/ppt/media/image19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778DD67-600C-42BE-B6BF-B2A1507F8A09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Tenney and Polansky 1980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Cambouropoulos, 2001, 2006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Information Dynamics Of Music or IDyOM Pearce 2005, based on multiple viewpoints Conklin 1995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282200" y="10155240"/>
            <a:ext cx="327312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Tenney and Polansky 1980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Cambouropoulos, 2001, 2006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Information Dynamics Of Music or IDyOM Pearce 2005, based on multiple viewpoints Conklin 1995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282200" y="10155240"/>
            <a:ext cx="327312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5120" cy="48085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Tenney and Polansky 1980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Cambouropoulos, 2001, 2006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Information Dynamics Of Music or IDyOM Pearce 2005, based on multiple viewpoints Conklin 1995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282200" y="10155240"/>
            <a:ext cx="327312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1.wmf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5" descr=""/>
          <p:cNvPicPr/>
          <p:nvPr/>
        </p:nvPicPr>
        <p:blipFill>
          <a:blip r:embed="rId2"/>
          <a:stretch/>
        </p:blipFill>
        <p:spPr>
          <a:xfrm>
            <a:off x="504000" y="690480"/>
            <a:ext cx="4244760" cy="831960"/>
          </a:xfrm>
          <a:prstGeom prst="rect">
            <a:avLst/>
          </a:prstGeom>
          <a:ln>
            <a:noFill/>
          </a:ln>
        </p:spPr>
      </p:pic>
      <p:pic>
        <p:nvPicPr>
          <p:cNvPr id="1" name="Imagen 11" descr=""/>
          <p:cNvPicPr/>
          <p:nvPr/>
        </p:nvPicPr>
        <p:blipFill>
          <a:blip r:embed="rId3"/>
          <a:stretch/>
        </p:blipFill>
        <p:spPr>
          <a:xfrm>
            <a:off x="0" y="2142720"/>
            <a:ext cx="10078200" cy="29160"/>
          </a:xfrm>
          <a:prstGeom prst="rect">
            <a:avLst/>
          </a:prstGeom>
          <a:ln>
            <a:noFill/>
          </a:ln>
        </p:spPr>
      </p:pic>
      <p:pic>
        <p:nvPicPr>
          <p:cNvPr id="2" name="Imagen 1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8200" cy="964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4840" cy="515880"/>
          </a:xfrm>
          <a:prstGeom prst="rect">
            <a:avLst/>
          </a:prstGeom>
          <a:ln>
            <a:noFill/>
          </a:ln>
        </p:spPr>
      </p:pic>
      <p:pic>
        <p:nvPicPr>
          <p:cNvPr id="40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8200" cy="29160"/>
          </a:xfrm>
          <a:prstGeom prst="rect">
            <a:avLst/>
          </a:prstGeom>
          <a:ln>
            <a:noFill/>
          </a:ln>
        </p:spPr>
      </p:pic>
      <p:pic>
        <p:nvPicPr>
          <p:cNvPr id="41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8200" cy="9648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5200" cy="516240"/>
          </a:xfrm>
          <a:prstGeom prst="rect">
            <a:avLst/>
          </a:prstGeom>
          <a:ln>
            <a:noFill/>
          </a:ln>
        </p:spPr>
      </p:pic>
      <p:pic>
        <p:nvPicPr>
          <p:cNvPr id="79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8560" cy="29520"/>
          </a:xfrm>
          <a:prstGeom prst="rect">
            <a:avLst/>
          </a:prstGeom>
          <a:ln>
            <a:noFill/>
          </a:ln>
        </p:spPr>
      </p:pic>
      <p:pic>
        <p:nvPicPr>
          <p:cNvPr id="80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8560" cy="9684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5200" cy="516240"/>
          </a:xfrm>
          <a:prstGeom prst="rect">
            <a:avLst/>
          </a:prstGeom>
          <a:ln>
            <a:noFill/>
          </a:ln>
        </p:spPr>
      </p:pic>
      <p:pic>
        <p:nvPicPr>
          <p:cNvPr id="118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8560" cy="29520"/>
          </a:xfrm>
          <a:prstGeom prst="rect">
            <a:avLst/>
          </a:prstGeom>
          <a:ln>
            <a:noFill/>
          </a:ln>
        </p:spPr>
      </p:pic>
      <p:pic>
        <p:nvPicPr>
          <p:cNvPr id="119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8560" cy="96840"/>
          </a:xfrm>
          <a:prstGeom prst="rect">
            <a:avLst/>
          </a:prstGeom>
          <a:ln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5200" cy="516240"/>
          </a:xfrm>
          <a:prstGeom prst="rect">
            <a:avLst/>
          </a:prstGeom>
          <a:ln>
            <a:noFill/>
          </a:ln>
        </p:spPr>
      </p:pic>
      <p:pic>
        <p:nvPicPr>
          <p:cNvPr id="157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8560" cy="29520"/>
          </a:xfrm>
          <a:prstGeom prst="rect">
            <a:avLst/>
          </a:prstGeom>
          <a:ln>
            <a:noFill/>
          </a:ln>
        </p:spPr>
      </p:pic>
      <p:pic>
        <p:nvPicPr>
          <p:cNvPr id="158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8560" cy="96840"/>
          </a:xfrm>
          <a:prstGeom prst="rect">
            <a:avLst/>
          </a:prstGeom>
          <a:ln>
            <a:noFill/>
          </a:ln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04000" y="2801520"/>
            <a:ext cx="9070200" cy="12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Automatic Alignment of Long Syllables in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Cappella Beijing Opera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504000" y="4317480"/>
            <a:ext cx="9070200" cy="12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Georgi Dzhambazov, Yile Yang, Rafael Caro, Xavier Serra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CompMusic Project – Universitat Pompeu Fabra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georgi.dzhambazov@upf.edu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503640" y="5634000"/>
            <a:ext cx="9070200" cy="11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6th International Workshop on Folk Music Analysis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Dublin Institute of Technology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 June 2016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Syllable reference durations: model from training data?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6558480" y="1660680"/>
            <a:ext cx="2876400" cy="1461240"/>
          </a:xfrm>
          <a:prstGeom prst="rect">
            <a:avLst/>
          </a:prstGeom>
          <a:ln>
            <a:noFill/>
          </a:ln>
        </p:spPr>
      </p:pic>
      <p:sp>
        <p:nvSpPr>
          <p:cNvPr id="239" name="Line 3"/>
          <p:cNvSpPr/>
          <p:nvPr/>
        </p:nvSpPr>
        <p:spPr>
          <a:xfrm>
            <a:off x="5120640" y="2286000"/>
            <a:ext cx="8229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4"/>
          <p:cNvSpPr/>
          <p:nvPr/>
        </p:nvSpPr>
        <p:spPr>
          <a:xfrm>
            <a:off x="-19080" y="1690920"/>
            <a:ext cx="9070560" cy="48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(Kruspe et al. 2015)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Restriction: looses context: position of a syllable in a line (same duration)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"/>
          <a:stretch/>
        </p:blipFill>
        <p:spPr>
          <a:xfrm>
            <a:off x="1737360" y="1554480"/>
            <a:ext cx="1692000" cy="1713240"/>
          </a:xfrm>
          <a:prstGeom prst="rect">
            <a:avLst/>
          </a:prstGeom>
          <a:ln>
            <a:noFill/>
          </a:ln>
        </p:spPr>
      </p:pic>
      <p:sp>
        <p:nvSpPr>
          <p:cNvPr id="242" name="CustomShape 5"/>
          <p:cNvSpPr/>
          <p:nvPr/>
        </p:nvSpPr>
        <p:spPr>
          <a:xfrm>
            <a:off x="8321040" y="2011680"/>
            <a:ext cx="305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3" name="" descr=""/>
          <p:cNvPicPr/>
          <p:nvPr/>
        </p:nvPicPr>
        <p:blipFill>
          <a:blip r:embed=""/>
          <a:stretch/>
        </p:blipFill>
        <p:spPr>
          <a:xfrm>
            <a:off x="1712520" y="1406880"/>
            <a:ext cx="1692720" cy="171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Jingju-specific principles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7772400" y="691380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"/>
          <p:cNvSpPr/>
          <p:nvPr/>
        </p:nvSpPr>
        <p:spPr>
          <a:xfrm>
            <a:off x="8321040" y="2011680"/>
            <a:ext cx="305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4"/>
          <p:cNvSpPr/>
          <p:nvPr/>
        </p:nvSpPr>
        <p:spPr>
          <a:xfrm>
            <a:off x="1005840" y="3108960"/>
            <a:ext cx="2806920" cy="15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玉堂春含悲泪忙往前进，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想起了当年事好不伤情！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每日里在院中缠头似锦，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到如今只落得罪衣罪裙。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1532520" y="4846320"/>
            <a:ext cx="10079280" cy="1386720"/>
          </a:xfrm>
          <a:prstGeom prst="rect">
            <a:avLst/>
          </a:prstGeom>
          <a:ln>
            <a:noFill/>
          </a:ln>
        </p:spPr>
      </p:pic>
      <p:sp>
        <p:nvSpPr>
          <p:cNvPr id="249" name="CustomShape 5"/>
          <p:cNvSpPr/>
          <p:nvPr/>
        </p:nvSpPr>
        <p:spPr>
          <a:xfrm>
            <a:off x="504000" y="1532880"/>
            <a:ext cx="9070560" cy="48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Lyrics from poetry: divided into lines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Each line has 2 or 3 dou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Syllable duration rules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7772400" y="691380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"/>
          <p:cNvSpPr/>
          <p:nvPr/>
        </p:nvSpPr>
        <p:spPr>
          <a:xfrm>
            <a:off x="8321040" y="2011680"/>
            <a:ext cx="305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4"/>
          <p:cNvSpPr/>
          <p:nvPr/>
        </p:nvSpPr>
        <p:spPr>
          <a:xfrm>
            <a:off x="621000" y="3632760"/>
            <a:ext cx="9070560" cy="47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659160" y="1530720"/>
            <a:ext cx="10079280" cy="1386720"/>
          </a:xfrm>
          <a:prstGeom prst="rect">
            <a:avLst/>
          </a:prstGeom>
          <a:ln>
            <a:noFill/>
          </a:ln>
        </p:spPr>
      </p:pic>
      <p:sp>
        <p:nvSpPr>
          <p:cNvPr id="255" name="CustomShape 5"/>
          <p:cNvSpPr/>
          <p:nvPr/>
        </p:nvSpPr>
        <p:spPr>
          <a:xfrm>
            <a:off x="2264040" y="2424240"/>
            <a:ext cx="496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1/5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4001400" y="2424240"/>
            <a:ext cx="496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1/4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7110360" y="2424240"/>
            <a:ext cx="496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1/3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 rot="10800000">
            <a:off x="20344320" y="5830920"/>
            <a:ext cx="9806040" cy="135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712440" y="1690920"/>
            <a:ext cx="9070560" cy="48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Duration-explicit hidden Markov model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360" y="1069920"/>
            <a:ext cx="10079280" cy="1386720"/>
          </a:xfrm>
          <a:prstGeom prst="rect">
            <a:avLst/>
          </a:prstGeom>
          <a:ln>
            <a:noFill/>
          </a:ln>
        </p:spPr>
      </p:pic>
      <p:sp>
        <p:nvSpPr>
          <p:cNvPr id="263" name="CustomShape 4"/>
          <p:cNvSpPr/>
          <p:nvPr/>
        </p:nvSpPr>
        <p:spPr>
          <a:xfrm>
            <a:off x="1829160" y="2579760"/>
            <a:ext cx="496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1/5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5"/>
          <p:cNvSpPr/>
          <p:nvPr/>
        </p:nvSpPr>
        <p:spPr>
          <a:xfrm>
            <a:off x="3566520" y="2579760"/>
            <a:ext cx="496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1/4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6675480" y="2579760"/>
            <a:ext cx="496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1/3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Line 7"/>
          <p:cNvSpPr/>
          <p:nvPr/>
        </p:nvSpPr>
        <p:spPr>
          <a:xfrm>
            <a:off x="4480560" y="3291840"/>
            <a:ext cx="36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1463040" y="4480560"/>
            <a:ext cx="1644840" cy="109620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6583680" y="4572000"/>
            <a:ext cx="1736280" cy="1157040"/>
          </a:xfrm>
          <a:prstGeom prst="rect">
            <a:avLst/>
          </a:prstGeom>
          <a:ln>
            <a:noFill/>
          </a:ln>
        </p:spPr>
      </p:pic>
      <p:sp>
        <p:nvSpPr>
          <p:cNvPr id="269" name="CustomShape 8"/>
          <p:cNvSpPr/>
          <p:nvPr/>
        </p:nvSpPr>
        <p:spPr>
          <a:xfrm>
            <a:off x="4114800" y="4774320"/>
            <a:ext cx="20106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Duration-explicit hidden Markov model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04000" y="1628640"/>
            <a:ext cx="9070560" cy="48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GMM + MFCCs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Trained on singing voice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Phoneme models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4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Phoneme models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3"/>
          <p:cNvSpPr/>
          <p:nvPr/>
        </p:nvSpPr>
        <p:spPr>
          <a:xfrm>
            <a:off x="-1389960" y="173736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Dataset stats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712440" y="1690920"/>
            <a:ext cx="9070560" cy="48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Evaluation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1280160" y="1064160"/>
            <a:ext cx="8502840" cy="557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712440" y="1690920"/>
            <a:ext cx="9070560" cy="48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Results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457200" y="1426320"/>
            <a:ext cx="8419680" cy="265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712440" y="1690920"/>
            <a:ext cx="9070560" cy="48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1628640"/>
            <a:ext cx="9070200" cy="48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"/>
          <p:cNvSpPr/>
          <p:nvPr/>
        </p:nvSpPr>
        <p:spPr>
          <a:xfrm>
            <a:off x="504000" y="566640"/>
            <a:ext cx="907020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7224120" y="6930360"/>
            <a:ext cx="23497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4"/>
          <p:cNvSpPr/>
          <p:nvPr/>
        </p:nvSpPr>
        <p:spPr>
          <a:xfrm>
            <a:off x="504000" y="1532880"/>
            <a:ext cx="9070560" cy="48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is lyrics-to-audio alignment?: automatic synchronization between an audio recording and its lyrics on phrase/word/syllable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State-of-the-art approaches: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l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(Fujihara, 2012):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Mosty works on pop music with speech-like approach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2417040" y="2468880"/>
            <a:ext cx="6086520" cy="1442520"/>
          </a:xfrm>
          <a:prstGeom prst="rect">
            <a:avLst/>
          </a:prstGeom>
          <a:ln>
            <a:noFill/>
          </a:ln>
        </p:spPr>
      </p:pic>
      <p:graphicFrame>
        <p:nvGraphicFramePr>
          <p:cNvPr id="208" name="Table 5"/>
          <p:cNvGraphicFramePr/>
          <p:nvPr/>
        </p:nvGraphicFramePr>
        <p:xfrm>
          <a:off x="4247280" y="4231440"/>
          <a:ext cx="5075280" cy="127296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41832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approach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training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evaluation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dataset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550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400" spc="-1" strike="noStrike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phoneme recognizer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speech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English pop, Japanese pop, Chinese pop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04000" y="1628640"/>
            <a:ext cx="9070560" cy="48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Singing style based on traditional Chinese music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Language: Mandarin + dialects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Different metrical patterns (banshi): 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/>
              <a:buChar char="l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manban (slow)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/>
              <a:buChar char="l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daoban (fast)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Different role types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is Beijing opera (a.k.a. Jingju)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5 Imagen" descr=""/>
          <p:cNvPicPr/>
          <p:nvPr/>
        </p:nvPicPr>
        <p:blipFill>
          <a:blip r:embed="rId1"/>
          <a:stretch/>
        </p:blipFill>
        <p:spPr>
          <a:xfrm>
            <a:off x="1318320" y="4572000"/>
            <a:ext cx="1333080" cy="3428280"/>
          </a:xfrm>
          <a:prstGeom prst="rect">
            <a:avLst/>
          </a:prstGeom>
          <a:ln>
            <a:noFill/>
          </a:ln>
        </p:spPr>
      </p:pic>
      <p:pic>
        <p:nvPicPr>
          <p:cNvPr id="213" name="7 Imagen" descr=""/>
          <p:cNvPicPr/>
          <p:nvPr/>
        </p:nvPicPr>
        <p:blipFill>
          <a:blip r:embed="rId2"/>
          <a:stretch/>
        </p:blipFill>
        <p:spPr>
          <a:xfrm>
            <a:off x="4023360" y="3053520"/>
            <a:ext cx="1706760" cy="5175720"/>
          </a:xfrm>
          <a:prstGeom prst="rect">
            <a:avLst/>
          </a:prstGeom>
          <a:ln>
            <a:noFill/>
          </a:ln>
        </p:spPr>
      </p:pic>
      <p:pic>
        <p:nvPicPr>
          <p:cNvPr id="214" name="6 Imagen" descr=""/>
          <p:cNvPicPr/>
          <p:nvPr/>
        </p:nvPicPr>
        <p:blipFill>
          <a:blip r:embed="rId3"/>
          <a:stretch/>
        </p:blipFill>
        <p:spPr>
          <a:xfrm>
            <a:off x="6780240" y="4389120"/>
            <a:ext cx="1906200" cy="355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57200" y="5760720"/>
            <a:ext cx="374688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Average duration: 3.1 sec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Max duration: 8 sec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504000" y="566640"/>
            <a:ext cx="907020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 excerpt from an aria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7224120" y="6930360"/>
            <a:ext cx="23497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4000" y="566640"/>
            <a:ext cx="907020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 excerpt from an aria: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performance of speech-recognition-based alignment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7224120" y="6930360"/>
            <a:ext cx="23497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1532880"/>
            <a:ext cx="9070560" cy="48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Alignment: fundamental for following  the opera script (Theatre performance)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Application of state-of-the-art: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l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 satisfactory results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l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Unaware of music-specific knowledge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be further used: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 facilitate musicological studies (navigation)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Education: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62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Aid singing students and teachers  (compare performances 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Motivation (why automatic alignment)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645920" y="1188720"/>
            <a:ext cx="7148880" cy="523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645920" y="1188720"/>
            <a:ext cx="7148880" cy="5231160"/>
          </a:xfrm>
          <a:prstGeom prst="rect">
            <a:avLst/>
          </a:prstGeom>
          <a:ln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1097280" y="6309360"/>
            <a:ext cx="3062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CONTRIBUTION with colors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4000" y="566640"/>
            <a:ext cx="907056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Syllable reference durations: model from score?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7224120" y="6930360"/>
            <a:ext cx="235008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458280" y="1402560"/>
            <a:ext cx="4110480" cy="207036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6309360" y="1737360"/>
            <a:ext cx="2876400" cy="1461240"/>
          </a:xfrm>
          <a:prstGeom prst="rect">
            <a:avLst/>
          </a:prstGeom>
          <a:ln>
            <a:noFill/>
          </a:ln>
        </p:spPr>
      </p:pic>
      <p:sp>
        <p:nvSpPr>
          <p:cNvPr id="234" name="Line 3"/>
          <p:cNvSpPr/>
          <p:nvPr/>
        </p:nvSpPr>
        <p:spPr>
          <a:xfrm>
            <a:off x="5120640" y="2286000"/>
            <a:ext cx="8229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>
            <a:off x="137880" y="1724400"/>
            <a:ext cx="9070560" cy="48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(Dzhambazov et al. 2015)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Restriction: need of score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Application>LibreOffice/5.0.5.2$Linux_X86_64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2016-06-13T10:22:41Z</dcterms:created>
  <dc:creator>Georgi Dzhambazov</dc:creator>
  <dc:language>en-US</dc:language>
  <cp:lastPrinted>2016-06-13T18:53:03Z</cp:lastPrinted>
  <dcterms:modified xsi:type="dcterms:W3CDTF">2016-06-14T21:48:32Z</dcterms:modified>
  <cp:revision>57</cp:revision>
</cp:coreProperties>
</file>